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ranklin Gothic" panose="020B0603020102020204" pitchFamily="34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Mono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wYKpKuoEGQ4Ao9f+cO6y+8Ov5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7adf8db2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97adf8db2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7adf8db2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g97adf8db2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7adf8db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g97adf8db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7adf8db2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97adf8db2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7adf8db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" name="Google Shape;160;g97adf8db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7adf8db2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97adf8db2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df8db2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97adf8db2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7adf8db2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" name="Google Shape;183;g97adf8db2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7adf8db2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g97adf8db2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7adf8db2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97adf8db2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7adf8db2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g97adf8db2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7adf8db2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97adf8db2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df8db2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g97adf8db2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adf8db2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97adf8db2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adf8db2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97adf8db2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118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558636d2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g9558636d2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7adf8db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" name="Google Shape;103;g97adf8db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7adf8db2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g97adf8db2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7adf8db2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97adf8db2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7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17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17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1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19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1" name="Google Shape;31;p19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32;p19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0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34" name="Google Shape;3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1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3" name="Google Shape;53;p22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3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71" name="Google Shape;71;p1"/>
          <p:cNvSpPr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>
              <a:gd name="adj" fmla="val 16667"/>
            </a:avLst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adf8db27_0_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215900" lvl="0" indent="-4064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s-ES" b="1"/>
              <a:t>Autentificación basada en clave API</a:t>
            </a:r>
            <a:endParaRPr sz="1300"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Se configuran el acceso a los recursos de la API. La API debe generar una </a:t>
            </a:r>
            <a:r>
              <a:rPr lang="es-ES" b="1"/>
              <a:t>clave (key)</a:t>
            </a:r>
            <a:r>
              <a:rPr lang="es-ES"/>
              <a:t> y un </a:t>
            </a:r>
            <a:r>
              <a:rPr lang="es-ES" b="1"/>
              <a:t>secret key</a:t>
            </a:r>
            <a:r>
              <a:rPr lang="es-ES"/>
              <a:t> para cada cliente que requiera acceso a los servicios. </a:t>
            </a:r>
            <a:endParaRPr/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Cuando un cliente consulte la API debe enviar tanto la key como la secret key.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97adf8db27_0_20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7adf8db27_0_2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215900" lvl="0" indent="-4064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s-ES" b="1"/>
              <a:t>OAuth 2.0 (Autorización abierta)</a:t>
            </a:r>
            <a:endParaRPr sz="1300"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OAuth 2.0 es un método de autorización utilizado por compañías como Google, Facebook, Twitter, Amazon, Microsoft, etc. </a:t>
            </a: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Su propósito es permitir el acceso a la información sin entregar directamente las credenciales de los usuarios. </a:t>
            </a: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Para acceder a los servicios se requiere la confirmación del usuario.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97adf8db27_0_27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7adf8db27_0_3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215900" lvl="0" indent="-4064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s-ES" b="1"/>
              <a:t>OAuth 2.0 (Autorización abierta)</a:t>
            </a:r>
            <a:endParaRPr sz="1300"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97adf8db27_0_34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  <p:pic>
        <p:nvPicPr>
          <p:cNvPr id="138" name="Google Shape;138;g97adf8db27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25" y="2017000"/>
            <a:ext cx="7521350" cy="42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2232192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IMPLEMENTANDO SEGURIDAD EN DRF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b="1" dirty="0"/>
              <a:t>Django </a:t>
            </a:r>
            <a:r>
              <a:rPr lang="es-ES" b="1" dirty="0" err="1"/>
              <a:t>Rest</a:t>
            </a:r>
            <a:r>
              <a:rPr lang="es-ES" b="1" dirty="0"/>
              <a:t> Framework (DRF)</a:t>
            </a:r>
            <a:r>
              <a:rPr lang="es-ES" dirty="0"/>
              <a:t> provee las cuatro tipos de autenticación, en esta implementación usaremos </a:t>
            </a:r>
            <a:r>
              <a:rPr lang="es-ES" b="1" dirty="0"/>
              <a:t>autenticación por </a:t>
            </a:r>
            <a:r>
              <a:rPr lang="es-ES" b="1" dirty="0" err="1"/>
              <a:t>token</a:t>
            </a:r>
            <a:r>
              <a:rPr lang="es-ES" b="1" dirty="0"/>
              <a:t>.</a:t>
            </a:r>
            <a:endParaRPr b="1" dirty="0"/>
          </a:p>
        </p:txBody>
      </p:sp>
      <p:sp>
        <p:nvSpPr>
          <p:cNvPr id="149" name="Google Shape;149;p1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4" y="3356950"/>
            <a:ext cx="8091950" cy="22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7adf8db27_0_4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Para realizar la autenticación por token debemos agregar rest_framework.authtoken dentro de INSTALLED_APPS del archivo settings.py, trabajaremos en mismo proyecto anterior.</a:t>
            </a:r>
            <a:endParaRPr b="1"/>
          </a:p>
        </p:txBody>
      </p:sp>
      <p:sp>
        <p:nvSpPr>
          <p:cNvPr id="156" name="Google Shape;156;g97adf8db27_0_4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57" name="Google Shape;157;g97adf8db27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2703738"/>
            <a:ext cx="51054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7adf8db27_0_5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Una vez modificado la página settings.py, se debe ejecutar comando migrate, esto generará una nueva tabla en la base de datos donde se guardarán los</a:t>
            </a:r>
            <a:r>
              <a:rPr lang="es-ES" b="1"/>
              <a:t> tokens por usuario</a:t>
            </a:r>
            <a:r>
              <a:rPr lang="es-ES"/>
              <a:t>.</a:t>
            </a:r>
            <a:endParaRPr b="1"/>
          </a:p>
        </p:txBody>
      </p:sp>
      <p:sp>
        <p:nvSpPr>
          <p:cNvPr id="163" name="Google Shape;163;g97adf8db27_0_5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64" name="Google Shape;164;g97adf8db2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50" y="3183813"/>
            <a:ext cx="81343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97adf8db27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" y="4854975"/>
            <a:ext cx="77533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7adf8db27_0_6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Vamos crear una página nueva para el login llamada viewsLogin.py de nuestra aplicación rest_vehiculo crearemos una nueva función login </a:t>
            </a:r>
            <a:endParaRPr b="1"/>
          </a:p>
        </p:txBody>
      </p:sp>
      <p:sp>
        <p:nvSpPr>
          <p:cNvPr id="171" name="Google Shape;171;g97adf8db27_0_6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72" name="Google Shape;172;g97adf8db27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50" y="2562200"/>
            <a:ext cx="7711588" cy="37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97adf8db27_0_61"/>
          <p:cNvSpPr/>
          <p:nvPr/>
        </p:nvSpPr>
        <p:spPr>
          <a:xfrm>
            <a:off x="1452900" y="5121100"/>
            <a:ext cx="6680400" cy="931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7adf8db27_0_8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Crearemos la función login para probar la creación de un token</a:t>
            </a:r>
            <a:endParaRPr b="1"/>
          </a:p>
        </p:txBody>
      </p:sp>
      <p:sp>
        <p:nvSpPr>
          <p:cNvPr id="179" name="Google Shape;179;g97adf8db27_0_8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80" name="Google Shape;180;g97adf8db27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2053338"/>
            <a:ext cx="55245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7adf8db27_0_6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Lo agregamos en urls.py del proyecto</a:t>
            </a:r>
            <a:endParaRPr b="1"/>
          </a:p>
        </p:txBody>
      </p:sp>
      <p:sp>
        <p:nvSpPr>
          <p:cNvPr id="186" name="Google Shape;186;g97adf8db27_0_6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87" name="Google Shape;187;g97adf8db27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2611350"/>
            <a:ext cx="82010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41069"/>
          </a:xfrm>
          <a:prstGeom prst="rect">
            <a:avLst/>
          </a:prstGeom>
          <a:solidFill>
            <a:srgbClr val="DE3075">
              <a:alpha val="6352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IMPLEMENTACIÓN DE SEGURIDAD EN SITIOS WEB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7adf8db27_0_9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Probamos la creación del token llamando nuestro servicio</a:t>
            </a:r>
            <a:endParaRPr b="1"/>
          </a:p>
        </p:txBody>
      </p:sp>
      <p:sp>
        <p:nvSpPr>
          <p:cNvPr id="193" name="Google Shape;193;g97adf8db27_0_9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194" name="Google Shape;194;g97adf8db27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75" y="1927376"/>
            <a:ext cx="5283951" cy="3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97adf8db27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188" y="5261013"/>
            <a:ext cx="57626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7adf8db27_0_10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Con esto ya tenemos creada la autenticación ahora debemos aplicarlo a nuestros servicios creados anteriormente. </a:t>
            </a: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Primero se debe definir la autenticación en los settings.py</a:t>
            </a:r>
            <a:endParaRPr/>
          </a:p>
        </p:txBody>
      </p:sp>
      <p:sp>
        <p:nvSpPr>
          <p:cNvPr id="201" name="Google Shape;201;g97adf8db27_0_10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202" name="Google Shape;202;g97adf8db27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75" y="3183575"/>
            <a:ext cx="64484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7adf8db27_0_10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Ahora, en la página views.py que contiene nuestras funciones rest agregamos la autenticación</a:t>
            </a:r>
            <a:endParaRPr/>
          </a:p>
        </p:txBody>
      </p:sp>
      <p:sp>
        <p:nvSpPr>
          <p:cNvPr id="208" name="Google Shape;208;g97adf8db27_0_10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209" name="Google Shape;209;g97adf8db27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00" y="2378950"/>
            <a:ext cx="7754551" cy="34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97adf8db27_0_109"/>
          <p:cNvSpPr/>
          <p:nvPr/>
        </p:nvSpPr>
        <p:spPr>
          <a:xfrm>
            <a:off x="590900" y="5067400"/>
            <a:ext cx="7968300" cy="966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97adf8db27_0_109"/>
          <p:cNvSpPr/>
          <p:nvPr/>
        </p:nvSpPr>
        <p:spPr>
          <a:xfrm>
            <a:off x="1360850" y="3473775"/>
            <a:ext cx="6983400" cy="340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7adf8db27_0_1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y sobre nuestros métodos agregamos la autenticación por token </a:t>
            </a:r>
            <a:endParaRPr/>
          </a:p>
        </p:txBody>
      </p:sp>
      <p:sp>
        <p:nvSpPr>
          <p:cNvPr id="217" name="Google Shape;217;g97adf8db27_0_12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218" name="Google Shape;218;g97adf8db27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175" y="2236002"/>
            <a:ext cx="5438350" cy="18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97adf8db27_0_121"/>
          <p:cNvSpPr/>
          <p:nvPr/>
        </p:nvSpPr>
        <p:spPr>
          <a:xfrm>
            <a:off x="958175" y="2596375"/>
            <a:ext cx="4646400" cy="53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g97adf8db27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525" y="4489452"/>
            <a:ext cx="5970257" cy="1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97adf8db27_0_121"/>
          <p:cNvSpPr/>
          <p:nvPr/>
        </p:nvSpPr>
        <p:spPr>
          <a:xfrm>
            <a:off x="2327525" y="4861700"/>
            <a:ext cx="4646400" cy="53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7adf8db27_0_1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Si probamos ahora nos dirá que no tenemos autorización para acceder</a:t>
            </a:r>
            <a:endParaRPr/>
          </a:p>
        </p:txBody>
      </p:sp>
      <p:sp>
        <p:nvSpPr>
          <p:cNvPr id="227" name="Google Shape;227;g97adf8db27_0_1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228" name="Google Shape;228;g97adf8db27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300" y="2597797"/>
            <a:ext cx="6525399" cy="3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97adf8db27_0_133"/>
          <p:cNvSpPr/>
          <p:nvPr/>
        </p:nvSpPr>
        <p:spPr>
          <a:xfrm>
            <a:off x="1146375" y="5027900"/>
            <a:ext cx="4646400" cy="93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7adf8db27_0_14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Para poder ingresar debemos agregar la autorización, mediante el parámetro Authorization, el valor que se le debe pasar es Token y el código que se genera en login </a:t>
            </a:r>
            <a:endParaRPr sz="1000">
              <a:solidFill>
                <a:srgbClr val="195F91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35" name="Google Shape;235;g97adf8db27_0_14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  <p:pic>
        <p:nvPicPr>
          <p:cNvPr id="236" name="Google Shape;236;g97adf8db27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62" y="2589551"/>
            <a:ext cx="6770075" cy="40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97adf8db27_0_144"/>
          <p:cNvSpPr/>
          <p:nvPr/>
        </p:nvSpPr>
        <p:spPr>
          <a:xfrm>
            <a:off x="1056850" y="3631250"/>
            <a:ext cx="7179900" cy="93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7adf8db27_0_14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 dirty="0"/>
              <a:t>Para mayor información respecto de como crear usuarios en Django puedes consultar:</a:t>
            </a:r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endParaRPr lang="es-ES" sz="1000" dirty="0">
              <a:solidFill>
                <a:srgbClr val="195F91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50800" lvl="0" indent="0" algn="just">
              <a:buNone/>
            </a:pPr>
            <a:r>
              <a:rPr lang="es-CL" dirty="0">
                <a:sym typeface="Courier New"/>
              </a:rPr>
              <a:t>      https://docs.djangoproject.com/en/3.1/topics/auth/default/</a:t>
            </a:r>
            <a:endParaRPr dirty="0">
              <a:sym typeface="Courier New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 </a:t>
            </a:r>
            <a:endParaRPr dirty="0"/>
          </a:p>
        </p:txBody>
      </p:sp>
      <p:sp>
        <p:nvSpPr>
          <p:cNvPr id="235" name="Google Shape;235;g97adf8db27_0_14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IMPLEMENTANDO SEGURIDAD EN DRF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86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</a:t>
            </a:r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Problemas más comunes de seguridad en la web.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Django y las funciones de seguridad integradas al framework.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2977916"/>
          </a:xfrm>
          <a:prstGeom prst="rect">
            <a:avLst/>
          </a:prstGeom>
          <a:solidFill>
            <a:srgbClr val="898B90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Al momento de disponibilizar los servicios Rest de tu API se debe tener en cuenta la seguridad, así como en cualquier aplicación o sistema.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Un punto importante a considerar, es que no solo se debe considerar la autenticación sino que también  debemos asegurar los permisos y accesos a las funcionalidades</a:t>
            </a:r>
            <a:r>
              <a:rPr lang="es-ES" sz="1350">
                <a:solidFill>
                  <a:srgbClr val="3C48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/>
              <a:t>IMPLEMENTANDO SEGURIDAD EN DJANGO</a:t>
            </a:r>
            <a:endParaRPr/>
          </a:p>
        </p:txBody>
      </p:sp>
      <p:pic>
        <p:nvPicPr>
          <p:cNvPr id="94" name="Google Shape;9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151" y="4591250"/>
            <a:ext cx="1300025" cy="16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558636d22_0_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Lo primero que debemos saber es la diferencia entre autenticación y autorización.</a:t>
            </a:r>
            <a:endParaRPr/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La </a:t>
            </a:r>
            <a:r>
              <a:rPr lang="es-ES" b="1"/>
              <a:t>autenticación</a:t>
            </a:r>
            <a:r>
              <a:rPr lang="es-ES"/>
              <a:t> es el proceso o la acción que nos permite verificar la identidad de un usuario. Es decir, proporcionamos un conjunto de credenciales para que el servidor o la aplicación pueda verificar quién es.</a:t>
            </a:r>
            <a:endParaRPr/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La </a:t>
            </a:r>
            <a:r>
              <a:rPr lang="es-ES" b="1"/>
              <a:t>autorización </a:t>
            </a:r>
            <a:r>
              <a:rPr lang="es-ES"/>
              <a:t>por otra parte, es la función que especifica los privilegios de acceso de los usuarios a los recursos de los servicios. La autorización es parte del proceso de autenticación y nos indica qué recursos podemos acceder.</a:t>
            </a: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9558636d22_0_15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7adf8db27_0_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Para garantizar la autenticación en una aplicación Rest se pueden usar cuatro métodos principales: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914400" marR="215900" lvl="1" indent="-3810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Autentificación básica</a:t>
            </a:r>
            <a:endParaRPr/>
          </a:p>
          <a:p>
            <a:pPr marL="914400" marR="215900" lvl="1" indent="-3810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Autentificación basada en token</a:t>
            </a:r>
            <a:endParaRPr/>
          </a:p>
          <a:p>
            <a:pPr marL="914400" marR="215900" lvl="1" indent="-3810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Autentificación basada en clave API</a:t>
            </a:r>
            <a:endParaRPr/>
          </a:p>
          <a:p>
            <a:pPr marL="914400" marR="215900" lvl="1" indent="-3810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OAuth 2.0 (Autorización abierta)</a:t>
            </a: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4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97adf8db27_0_0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7adf8db27_0_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Char char="»"/>
            </a:pPr>
            <a:r>
              <a:rPr lang="es-ES" b="1"/>
              <a:t>Autentificación básica</a:t>
            </a:r>
            <a:endParaRPr b="1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Se basa principalmente en un nombre de usuario y una contraseña para identificarte.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La comunicación con el servidor se realiza mediante HTTP Autorización (Authorization)  como lo establece el protocolo HTTP. 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97adf8db27_0_6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7adf8db27_0_1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215900" lvl="0" indent="-40640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2800"/>
              <a:buChar char="»"/>
            </a:pPr>
            <a:r>
              <a:rPr lang="es-ES" b="1"/>
              <a:t>Autentificación basada en token</a:t>
            </a:r>
            <a:endParaRPr b="1"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La identificación es igual a la autenticación básica, con credenciales, nombre de usuario y contraseña. En este caso, con la primera petición de autentificación, el servidor generará un token basado en esas credenciales.</a:t>
            </a:r>
            <a:endParaRPr/>
          </a:p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El servidor guarda el token en la base de datos, desde este momento se envía el token codificado en cada petición HTTP.</a:t>
            </a: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50">
              <a:solidFill>
                <a:srgbClr val="3C48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97adf8db27_0_13"/>
          <p:cNvSpPr txBox="1">
            <a:spLocks noGrp="1"/>
          </p:cNvSpPr>
          <p:nvPr>
            <p:ph type="title"/>
          </p:nvPr>
        </p:nvSpPr>
        <p:spPr>
          <a:xfrm>
            <a:off x="1604874" y="198300"/>
            <a:ext cx="42882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IMPLEMENTANDO SEGURIDAD EN DJANGO</a:t>
            </a:r>
            <a:endParaRPr/>
          </a:p>
        </p:txBody>
      </p:sp>
      <p:pic>
        <p:nvPicPr>
          <p:cNvPr id="119" name="Google Shape;119;g97adf8db2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63" y="4771525"/>
            <a:ext cx="6638925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Macintosh PowerPoint</Application>
  <PresentationFormat>Presentación en pantalla (4:3)</PresentationFormat>
  <Paragraphs>96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Roboto Condensed</vt:lpstr>
      <vt:lpstr>Roboto Mono</vt:lpstr>
      <vt:lpstr>Calibri</vt:lpstr>
      <vt:lpstr>Arial</vt:lpstr>
      <vt:lpstr>Bebas Neue</vt:lpstr>
      <vt:lpstr>Courier New</vt:lpstr>
      <vt:lpstr>Franklin Gothic</vt:lpstr>
      <vt:lpstr>Tema de Office</vt:lpstr>
      <vt:lpstr>DESARROLLO WEB</vt:lpstr>
      <vt:lpstr>IMPLEMENTACIÓN DE SEGURIDAD EN SITIOS WEB</vt:lpstr>
      <vt:lpstr>EN ESTA SESIÓN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DJANGO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  <vt:lpstr>IMPLEMENTANDO SEGURIDAD EN DRF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</dc:title>
  <cp:lastModifiedBy>Sandra Olea</cp:lastModifiedBy>
  <cp:revision>1</cp:revision>
  <dcterms:modified xsi:type="dcterms:W3CDTF">2021-01-08T00:46:22Z</dcterms:modified>
</cp:coreProperties>
</file>